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–Jaime Silveira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“Digite uma citação aqui.”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 Branco">
    <p:bg>
      <p:bgPr>
        <a:solidFill>
          <a:srgbClr val="7A64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Texto do Título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3.png"/><Relationship Id="rId4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7A64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/>
          <p:cNvPicPr>
            <a:picLocks noChangeAspect="1"/>
          </p:cNvPicPr>
          <p:nvPr/>
        </p:nvPicPr>
        <p:blipFill>
          <a:blip r:embed="rId2">
            <a:alphaModFix amt="17228"/>
            <a:extLst/>
          </a:blip>
          <a:stretch>
            <a:fillRect/>
          </a:stretch>
        </p:blipFill>
        <p:spPr>
          <a:xfrm>
            <a:off x="-109611" y="-2651630"/>
            <a:ext cx="24603222" cy="16504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4291" y="560291"/>
            <a:ext cx="12595418" cy="12595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asted-image.png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6191" y="-11881565"/>
            <a:ext cx="24396382" cy="32528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3202043" y="4509388"/>
            <a:ext cx="17979914" cy="4787695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3728289" y="4828579"/>
            <a:ext cx="16927421" cy="405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Como promover maior </a:t>
            </a:r>
            <a:r>
              <a:rPr b="1">
                <a:solidFill>
                  <a:srgbClr val="F4C8FF"/>
                </a:solidFill>
              </a:rPr>
              <a:t>confiança</a:t>
            </a:r>
            <a:r>
              <a:t> no momento da compra, eliminando problemas de tamanho e qualidade, através dos produtores de </a:t>
            </a:r>
            <a:r>
              <a:rPr b="1">
                <a:solidFill>
                  <a:srgbClr val="F4C8FF"/>
                </a:solidFill>
              </a:rPr>
              <a:t>moda local</a:t>
            </a:r>
            <a:r>
              <a:t>?</a:t>
            </a:r>
          </a:p>
        </p:txBody>
      </p:sp>
      <p:sp>
        <p:nvSpPr>
          <p:cNvPr id="207" name="Shape 207"/>
          <p:cNvSpPr/>
          <p:nvPr/>
        </p:nvSpPr>
        <p:spPr>
          <a:xfrm>
            <a:off x="1860178" y="448833"/>
            <a:ext cx="8268590" cy="377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1000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</a:lstStyle>
          <a:p>
            <a:pPr/>
            <a:r>
              <a:t>Problema</a:t>
            </a:r>
          </a:p>
        </p:txBody>
      </p:sp>
      <p:pic>
        <p:nvPicPr>
          <p:cNvPr id="208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41272" y="11958694"/>
            <a:ext cx="1465725" cy="146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rcRect l="0" t="0" r="277" b="0"/>
          <a:stretch>
            <a:fillRect/>
          </a:stretch>
        </p:blipFill>
        <p:spPr>
          <a:xfrm>
            <a:off x="-2986518" y="-3737113"/>
            <a:ext cx="27402511" cy="18634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9799053" y="6023026"/>
            <a:ext cx="14669004" cy="1669948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10464277" y="6376392"/>
            <a:ext cx="13793505" cy="96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Bordando um mapa para a moda</a:t>
            </a:r>
          </a:p>
        </p:txBody>
      </p:sp>
      <p:pic>
        <p:nvPicPr>
          <p:cNvPr id="213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84531" y="449948"/>
            <a:ext cx="5698050" cy="5698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150504" y="-2683543"/>
            <a:ext cx="24685008" cy="1645667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3202043" y="3661573"/>
            <a:ext cx="17979914" cy="6392854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4" name="Shape 124"/>
          <p:cNvSpPr/>
          <p:nvPr/>
        </p:nvSpPr>
        <p:spPr>
          <a:xfrm>
            <a:off x="3728289" y="3926879"/>
            <a:ext cx="16927421" cy="586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Somos a linha que conecta produtores, vendedores e consumidores a fim de criar uma </a:t>
            </a:r>
            <a:r>
              <a:rPr b="1">
                <a:solidFill>
                  <a:srgbClr val="F4C8FF"/>
                </a:solidFill>
              </a:rPr>
              <a:t>plataforma ampla</a:t>
            </a:r>
            <a:r>
              <a:rPr b="1"/>
              <a:t> </a:t>
            </a:r>
            <a:r>
              <a:t>e repleta de escolhas de compra. Costuramos no mapa uma </a:t>
            </a:r>
            <a:r>
              <a:rPr b="1">
                <a:solidFill>
                  <a:srgbClr val="F4C8FF"/>
                </a:solidFill>
              </a:rPr>
              <a:t>moda com diversidade</a:t>
            </a:r>
            <a:r>
              <a:t> e livre de nós.</a:t>
            </a:r>
          </a:p>
        </p:txBody>
      </p:sp>
      <p:sp>
        <p:nvSpPr>
          <p:cNvPr id="125" name="Shape 125"/>
          <p:cNvSpPr/>
          <p:nvPr/>
        </p:nvSpPr>
        <p:spPr>
          <a:xfrm>
            <a:off x="1860178" y="448833"/>
            <a:ext cx="5700269" cy="377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1000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</a:lstStyle>
          <a:p>
            <a:pPr/>
            <a:r>
              <a:t>Missão</a:t>
            </a:r>
          </a:p>
        </p:txBody>
      </p:sp>
      <p:pic>
        <p:nvPicPr>
          <p:cNvPr id="126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41272" y="11958694"/>
            <a:ext cx="1465725" cy="146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ng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121068" y="-1710437"/>
            <a:ext cx="24626136" cy="1641742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3202043" y="3661573"/>
            <a:ext cx="17979914" cy="6392854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3999952" y="4377729"/>
            <a:ext cx="16525419" cy="4960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Ser uma plataforma livre de engessamentos, melhorando cada vez mais a </a:t>
            </a:r>
            <a:r>
              <a:rPr b="1">
                <a:solidFill>
                  <a:srgbClr val="F4C8FF"/>
                </a:solidFill>
              </a:rPr>
              <a:t>conexão</a:t>
            </a:r>
            <a:r>
              <a:t> entre o produtor e consumidor, construindo uma moda mais livre para </a:t>
            </a:r>
            <a:r>
              <a:rPr b="1">
                <a:solidFill>
                  <a:srgbClr val="F4C8FF"/>
                </a:solidFill>
              </a:rPr>
              <a:t>escolhas </a:t>
            </a:r>
            <a:r>
              <a:rPr b="1"/>
              <a:t>dos consumidores</a:t>
            </a:r>
            <a:r>
              <a:t>.</a:t>
            </a:r>
          </a:p>
        </p:txBody>
      </p:sp>
      <p:pic>
        <p:nvPicPr>
          <p:cNvPr id="131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41272" y="11958694"/>
            <a:ext cx="1465725" cy="14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860178" y="448833"/>
            <a:ext cx="4958843" cy="377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1000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</a:lstStyle>
          <a:p>
            <a:pPr/>
            <a:r>
              <a:t>Visão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png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59330" y="-53532"/>
            <a:ext cx="24502660" cy="1623301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5610766" y="8181036"/>
            <a:ext cx="18668413" cy="2073176"/>
          </a:xfrm>
          <a:prstGeom prst="rect">
            <a:avLst/>
          </a:prstGeom>
          <a:solidFill>
            <a:srgbClr val="7A647F">
              <a:alpha val="92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5704199" y="3461788"/>
            <a:ext cx="18668413" cy="2073176"/>
          </a:xfrm>
          <a:prstGeom prst="rect">
            <a:avLst/>
          </a:prstGeom>
          <a:solidFill>
            <a:srgbClr val="7A647F">
              <a:alpha val="92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6024826" y="3638286"/>
            <a:ext cx="17840294" cy="1720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b="1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Veracidade</a:t>
            </a:r>
          </a:p>
          <a:p>
            <a:pPr algn="r">
              <a:defRPr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Permitir que o cliente saiba que a loja e os produtos são reais e que em consequência as características dos mesmos são confiáveis.</a:t>
            </a:r>
          </a:p>
        </p:txBody>
      </p:sp>
      <p:sp>
        <p:nvSpPr>
          <p:cNvPr id="138" name="Shape 138"/>
          <p:cNvSpPr/>
          <p:nvPr/>
        </p:nvSpPr>
        <p:spPr>
          <a:xfrm>
            <a:off x="15174" y="5821412"/>
            <a:ext cx="18668413" cy="2073176"/>
          </a:xfrm>
          <a:prstGeom prst="rect">
            <a:avLst/>
          </a:prstGeom>
          <a:solidFill>
            <a:srgbClr val="7A647F">
              <a:alpha val="92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429234" y="5909660"/>
            <a:ext cx="17840293" cy="172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1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Inovação</a:t>
            </a:r>
          </a:p>
          <a:p>
            <a:pPr algn="l">
              <a:defRPr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Por meio da divulgação e mapeamento das lojas, a lã permite que a moda seja mais fluída e cede aos usuários uma oportunidade de rever e recriar o seu estilo.</a:t>
            </a:r>
          </a:p>
        </p:txBody>
      </p:sp>
      <p:sp>
        <p:nvSpPr>
          <p:cNvPr id="140" name="Shape 140"/>
          <p:cNvSpPr/>
          <p:nvPr/>
        </p:nvSpPr>
        <p:spPr>
          <a:xfrm>
            <a:off x="6077775" y="8357533"/>
            <a:ext cx="17840294" cy="1720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b="1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Comunicação</a:t>
            </a:r>
          </a:p>
          <a:p>
            <a:pPr algn="r">
              <a:defRPr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A lã é mais que tudo um portal que leva o ponto do vista do consumidor à loja e o conceito de moda do vendedor ao cliente criando uma conexão de benefício mútuo.</a:t>
            </a:r>
          </a:p>
        </p:txBody>
      </p:sp>
      <p:pic>
        <p:nvPicPr>
          <p:cNvPr id="141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41272" y="11958694"/>
            <a:ext cx="1465725" cy="14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1860178" y="448833"/>
            <a:ext cx="6641720" cy="377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1000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</a:lstStyle>
          <a:p>
            <a:pPr/>
            <a:r>
              <a:t>Valores</a:t>
            </a:r>
          </a:p>
        </p:txBody>
      </p:sp>
      <p:sp>
        <p:nvSpPr>
          <p:cNvPr id="143" name="Shape 143"/>
          <p:cNvSpPr/>
          <p:nvPr/>
        </p:nvSpPr>
        <p:spPr>
          <a:xfrm>
            <a:off x="15174" y="10540659"/>
            <a:ext cx="18668413" cy="2073176"/>
          </a:xfrm>
          <a:prstGeom prst="rect">
            <a:avLst/>
          </a:prstGeom>
          <a:solidFill>
            <a:srgbClr val="7A647F">
              <a:alpha val="92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429234" y="10628907"/>
            <a:ext cx="17840293" cy="172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1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Diversidade</a:t>
            </a:r>
          </a:p>
          <a:p>
            <a:pPr algn="l">
              <a:defRPr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Mostrar que todos os estilos são acessíveis e podem estar mais próximos do que o imaginado. A lã revela uma rede de oportunidades que a olhos nus não poderia ser vista.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png"/>
          <p:cNvPicPr>
            <a:picLocks noChangeAspect="1"/>
          </p:cNvPicPr>
          <p:nvPr/>
        </p:nvPicPr>
        <p:blipFill>
          <a:blip r:embed="rId2">
            <a:alphaModFix amt="17358"/>
            <a:extLst/>
          </a:blip>
          <a:stretch>
            <a:fillRect/>
          </a:stretch>
        </p:blipFill>
        <p:spPr>
          <a:xfrm>
            <a:off x="-7732334" y="-1128871"/>
            <a:ext cx="32208066" cy="14896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aless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2098" y="3784959"/>
            <a:ext cx="2806480" cy="2806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eduard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40924" y="3761379"/>
            <a:ext cx="2853640" cy="28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eugeni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6909" y="3761379"/>
            <a:ext cx="2853641" cy="2853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2683150" y="6411653"/>
            <a:ext cx="1811656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Alesson</a:t>
            </a:r>
          </a:p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Farias</a:t>
            </a:r>
          </a:p>
        </p:txBody>
      </p:sp>
      <p:pic>
        <p:nvPicPr>
          <p:cNvPr id="151" name="gers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45850" y="3727374"/>
            <a:ext cx="2921650" cy="292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helena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090988" y="3715561"/>
            <a:ext cx="2945276" cy="2945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marco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14513" y="8498540"/>
            <a:ext cx="2921650" cy="292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mayara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5117" y="8403496"/>
            <a:ext cx="2945276" cy="2945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nara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801018" y="8472893"/>
            <a:ext cx="2806480" cy="280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rafael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363007" y="8472893"/>
            <a:ext cx="2806480" cy="280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rafaelp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900385" y="8415309"/>
            <a:ext cx="2921650" cy="292165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11381366" y="6494981"/>
            <a:ext cx="1779271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Eugênia</a:t>
            </a:r>
          </a:p>
          <a:p>
            <a:pPr algn="l"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Pereira</a:t>
            </a:r>
          </a:p>
        </p:txBody>
      </p:sp>
      <p:sp>
        <p:nvSpPr>
          <p:cNvPr id="159" name="Shape 159"/>
          <p:cNvSpPr/>
          <p:nvPr/>
        </p:nvSpPr>
        <p:spPr>
          <a:xfrm>
            <a:off x="15572286" y="6494981"/>
            <a:ext cx="1668781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Gerson</a:t>
            </a:r>
          </a:p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Ramos</a:t>
            </a:r>
          </a:p>
        </p:txBody>
      </p:sp>
      <p:sp>
        <p:nvSpPr>
          <p:cNvPr id="160" name="Shape 160"/>
          <p:cNvSpPr/>
          <p:nvPr/>
        </p:nvSpPr>
        <p:spPr>
          <a:xfrm>
            <a:off x="6710313" y="6411653"/>
            <a:ext cx="2455546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Eduarda</a:t>
            </a:r>
          </a:p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Scharnhorst</a:t>
            </a:r>
          </a:p>
        </p:txBody>
      </p:sp>
      <p:sp>
        <p:nvSpPr>
          <p:cNvPr id="161" name="Shape 161"/>
          <p:cNvSpPr/>
          <p:nvPr/>
        </p:nvSpPr>
        <p:spPr>
          <a:xfrm>
            <a:off x="19631461" y="6494981"/>
            <a:ext cx="1772921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Helena</a:t>
            </a:r>
          </a:p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Andrade</a:t>
            </a:r>
          </a:p>
        </p:txBody>
      </p:sp>
      <p:sp>
        <p:nvSpPr>
          <p:cNvPr id="162" name="Shape 162"/>
          <p:cNvSpPr/>
          <p:nvPr/>
        </p:nvSpPr>
        <p:spPr>
          <a:xfrm>
            <a:off x="2668850" y="11266145"/>
            <a:ext cx="1869441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Marcos</a:t>
            </a:r>
          </a:p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Holanda</a:t>
            </a:r>
          </a:p>
        </p:txBody>
      </p:sp>
      <p:sp>
        <p:nvSpPr>
          <p:cNvPr id="163" name="Shape 163"/>
          <p:cNvSpPr/>
          <p:nvPr/>
        </p:nvSpPr>
        <p:spPr>
          <a:xfrm>
            <a:off x="7007487" y="11146453"/>
            <a:ext cx="1740536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Mayara</a:t>
            </a:r>
          </a:p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Gomes</a:t>
            </a:r>
          </a:p>
        </p:txBody>
      </p:sp>
      <p:sp>
        <p:nvSpPr>
          <p:cNvPr id="164" name="Shape 164"/>
          <p:cNvSpPr/>
          <p:nvPr/>
        </p:nvSpPr>
        <p:spPr>
          <a:xfrm>
            <a:off x="11538778" y="11146453"/>
            <a:ext cx="1330961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Nara</a:t>
            </a:r>
          </a:p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Souza</a:t>
            </a:r>
          </a:p>
        </p:txBody>
      </p:sp>
      <p:sp>
        <p:nvSpPr>
          <p:cNvPr id="165" name="Shape 165"/>
          <p:cNvSpPr/>
          <p:nvPr/>
        </p:nvSpPr>
        <p:spPr>
          <a:xfrm>
            <a:off x="19972497" y="11146453"/>
            <a:ext cx="1587501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Rafael</a:t>
            </a:r>
          </a:p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Teles</a:t>
            </a:r>
          </a:p>
        </p:txBody>
      </p:sp>
      <p:sp>
        <p:nvSpPr>
          <p:cNvPr id="166" name="Shape 166"/>
          <p:cNvSpPr/>
          <p:nvPr/>
        </p:nvSpPr>
        <p:spPr>
          <a:xfrm>
            <a:off x="15521753" y="11146453"/>
            <a:ext cx="1587501" cy="152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Rafael</a:t>
            </a:r>
          </a:p>
          <a:p>
            <a:pPr>
              <a:lnSpc>
                <a:spcPct val="60000"/>
              </a:lnSpc>
              <a:defRPr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pPr>
            <a:r>
              <a:t>Prado</a:t>
            </a:r>
          </a:p>
        </p:txBody>
      </p:sp>
      <p:pic>
        <p:nvPicPr>
          <p:cNvPr id="167" name="la_logoW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2741272" y="11958694"/>
            <a:ext cx="1465725" cy="14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1860178" y="448833"/>
            <a:ext cx="4225418" cy="377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1000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</a:lstStyle>
          <a:p>
            <a:pPr/>
            <a:r>
              <a:t>Time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png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23272" y="-2455641"/>
            <a:ext cx="24430544" cy="16185237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3202043" y="3661573"/>
            <a:ext cx="17979914" cy="6392854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3381449" y="3608358"/>
            <a:ext cx="17722702" cy="708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just">
              <a:defRPr>
                <a:solidFill>
                  <a:srgbClr val="FFFFFF"/>
                </a:solidFill>
              </a:defRPr>
            </a:pPr>
            <a:r>
              <a:t>moda </a:t>
            </a:r>
            <a:r>
              <a:rPr>
                <a:latin typeface="Adobe Caslon Pro"/>
                <a:ea typeface="Adobe Caslon Pro"/>
                <a:cs typeface="Adobe Caslon Pro"/>
                <a:sym typeface="Adobe Caslon Pro"/>
              </a:rPr>
              <a:t>moda</a:t>
            </a:r>
            <a:r>
              <a:t> </a:t>
            </a:r>
            <a:r>
              <a:rPr>
                <a:latin typeface="Amatic"/>
                <a:ea typeface="Amatic"/>
                <a:cs typeface="Amatic"/>
                <a:sym typeface="Amatic"/>
              </a:rPr>
              <a:t>moda</a:t>
            </a:r>
            <a:r>
              <a:t> 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moda</a:t>
            </a:r>
            <a:r>
              <a:t>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moda</a:t>
            </a:r>
            <a:r>
              <a:t> </a:t>
            </a:r>
            <a:r>
              <a:rPr>
                <a:latin typeface="Antonio"/>
                <a:ea typeface="Antonio"/>
                <a:cs typeface="Antonio"/>
                <a:sym typeface="Antonio"/>
              </a:rPr>
              <a:t>moda</a:t>
            </a:r>
            <a:r>
              <a:t> 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moda</a:t>
            </a: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moda</a:t>
            </a:r>
            <a:r>
              <a:t> </a:t>
            </a:r>
            <a:r>
              <a:rPr>
                <a:latin typeface="Arno Pro Caption"/>
                <a:ea typeface="Arno Pro Caption"/>
                <a:cs typeface="Arno Pro Caption"/>
                <a:sym typeface="Arno Pro Caption"/>
              </a:rPr>
              <a:t>moda </a:t>
            </a:r>
            <a:r>
              <a:t> </a:t>
            </a:r>
            <a:r>
              <a:rPr>
                <a:latin typeface="Avenir Book"/>
                <a:ea typeface="Avenir Book"/>
                <a:cs typeface="Avenir Book"/>
                <a:sym typeface="Avenir Book"/>
              </a:rPr>
              <a:t>moda </a:t>
            </a:r>
            <a:r>
              <a:rPr>
                <a:latin typeface="Avojaloin"/>
                <a:ea typeface="Avojaloin"/>
                <a:cs typeface="Avojaloin"/>
                <a:sym typeface="Avojaloin"/>
              </a:rPr>
              <a:t>m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rPr>
                <a:latin typeface="Avojaloin"/>
                <a:ea typeface="Avojaloin"/>
                <a:cs typeface="Avojaloin"/>
                <a:sym typeface="Avojaloin"/>
              </a:rPr>
              <a:t>moda</a:t>
            </a:r>
            <a:r>
              <a:t> </a:t>
            </a:r>
            <a:r>
              <a:rPr>
                <a:latin typeface="Baskerville"/>
                <a:ea typeface="Baskerville"/>
                <a:cs typeface="Baskerville"/>
                <a:sym typeface="Baskerville"/>
              </a:rPr>
              <a:t>moda</a:t>
            </a:r>
            <a:r>
              <a:t> </a:t>
            </a:r>
            <a:r>
              <a:rPr>
                <a:latin typeface="Bebas Neue"/>
                <a:ea typeface="Bebas Neue"/>
                <a:cs typeface="Bebas Neue"/>
                <a:sym typeface="Bebas Neue"/>
              </a:rPr>
              <a:t>moda</a:t>
            </a:r>
            <a:r>
              <a:t>  </a:t>
            </a:r>
            <a:r>
              <a:rPr>
                <a:latin typeface="Bell Gothic Std Bold"/>
                <a:ea typeface="Bell Gothic Std Bold"/>
                <a:cs typeface="Bell Gothic Std Bold"/>
                <a:sym typeface="Bell Gothic Std Bold"/>
              </a:rPr>
              <a:t>moda</a:t>
            </a:r>
            <a:r>
              <a:t> </a:t>
            </a:r>
            <a:r>
              <a:rPr>
                <a:latin typeface="Bickham Script Pro"/>
                <a:ea typeface="Bickham Script Pro"/>
                <a:cs typeface="Bickham Script Pro"/>
                <a:sym typeface="Bickham Script Pro"/>
              </a:rPr>
              <a:t>moda</a:t>
            </a:r>
            <a:r>
              <a:t> </a:t>
            </a:r>
            <a:r>
              <a:rPr>
                <a:latin typeface="Big Caslon"/>
                <a:ea typeface="Big Caslon"/>
                <a:cs typeface="Big Caslon"/>
                <a:sym typeface="Big Caslon"/>
              </a:rPr>
              <a:t>moda</a:t>
            </a:r>
            <a:r>
              <a:t>  </a:t>
            </a:r>
            <a:r>
              <a:rPr>
                <a:latin typeface="Birch Std"/>
                <a:ea typeface="Birch Std"/>
                <a:cs typeface="Birch Std"/>
                <a:sym typeface="Birch Std"/>
              </a:rPr>
              <a:t>moda</a:t>
            </a:r>
            <a:r>
              <a:t> </a:t>
            </a:r>
            <a:r>
              <a:rPr>
                <a:latin typeface="Blackoak Std"/>
                <a:ea typeface="Blackoak Std"/>
                <a:cs typeface="Blackoak Std"/>
                <a:sym typeface="Blackoak Std"/>
              </a:rPr>
              <a:t>moda</a:t>
            </a:r>
            <a:r>
              <a:t> </a:t>
            </a:r>
            <a:r>
              <a:rPr>
                <a:latin typeface="Bodoni SvtyTwo ITC TT-Book"/>
                <a:ea typeface="Bodoni SvtyTwo ITC TT-Book"/>
                <a:cs typeface="Bodoni SvtyTwo ITC TT-Book"/>
                <a:sym typeface="Bodoni SvtyTwo ITC TT-Book"/>
              </a:rPr>
              <a:t>moda </a:t>
            </a:r>
            <a:r>
              <a:rPr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mod</a:t>
            </a:r>
            <a:endParaRPr>
              <a:latin typeface="Bradley Hand ITC TT-Bold"/>
              <a:ea typeface="Bradley Hand ITC TT-Bold"/>
              <a:cs typeface="Bradley Hand ITC TT-Bold"/>
              <a:sym typeface="Bradley Hand ITC TT-Bold"/>
            </a:endParaRP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rPr>
                <a:latin typeface="Brush Script MT"/>
                <a:ea typeface="Brush Script MT"/>
                <a:cs typeface="Brush Script MT"/>
                <a:sym typeface="Brush Script MT"/>
              </a:rPr>
              <a:t>moda</a:t>
            </a:r>
            <a:r>
              <a:t> </a:t>
            </a:r>
            <a:r>
              <a:rPr>
                <a:latin typeface="Brush Script Std"/>
                <a:ea typeface="Brush Script Std"/>
                <a:cs typeface="Brush Script Std"/>
                <a:sym typeface="Brush Script Std"/>
              </a:rPr>
              <a:t>moda</a:t>
            </a:r>
            <a:r>
              <a:t> </a:t>
            </a:r>
            <a:r>
              <a:rPr>
                <a:latin typeface="Caviar Dreams"/>
                <a:ea typeface="Caviar Dreams"/>
                <a:cs typeface="Caviar Dreams"/>
                <a:sym typeface="Caviar Dreams"/>
              </a:rPr>
              <a:t>moda</a:t>
            </a:r>
            <a:r>
              <a:t>  </a:t>
            </a:r>
            <a:r>
              <a:rPr>
                <a:latin typeface="Chalkboard"/>
                <a:ea typeface="Chalkboard"/>
                <a:cs typeface="Chalkboard"/>
                <a:sym typeface="Chalkboard"/>
              </a:rPr>
              <a:t>mo</a:t>
            </a:r>
            <a:r>
              <a:t>                                </a:t>
            </a:r>
            <a:r>
              <a:rPr>
                <a:latin typeface="Chalkduster"/>
                <a:ea typeface="Chalkduster"/>
                <a:cs typeface="Chalkduster"/>
                <a:sym typeface="Chalkduster"/>
              </a:rPr>
              <a:t>moda</a:t>
            </a:r>
            <a:r>
              <a:t> </a:t>
            </a:r>
            <a:r>
              <a:rPr>
                <a:latin typeface="Chaparral Pro"/>
                <a:ea typeface="Chaparral Pro"/>
                <a:cs typeface="Chaparral Pro"/>
                <a:sym typeface="Chaparral Pro"/>
              </a:rPr>
              <a:t>moda</a:t>
            </a:r>
            <a:r>
              <a:t> </a:t>
            </a:r>
            <a:r>
              <a:rPr>
                <a:latin typeface="Charlemagne Std"/>
                <a:ea typeface="Charlemagne Std"/>
                <a:cs typeface="Charlemagne Std"/>
                <a:sym typeface="Charlemagne Std"/>
              </a:rPr>
              <a:t>moda</a:t>
            </a: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rPr>
                <a:latin typeface="Cochin"/>
                <a:ea typeface="Cochin"/>
                <a:cs typeface="Cochin"/>
                <a:sym typeface="Cochin"/>
              </a:rPr>
              <a:t>moda</a:t>
            </a:r>
            <a:r>
              <a:t> </a:t>
            </a:r>
            <a:r>
              <a:rPr>
                <a:latin typeface="Comfortaa"/>
                <a:ea typeface="Comfortaa"/>
                <a:cs typeface="Comfortaa"/>
                <a:sym typeface="Comfortaa"/>
              </a:rPr>
              <a:t>moda</a:t>
            </a:r>
            <a:r>
              <a:t> </a:t>
            </a:r>
            <a:r>
              <a:rPr>
                <a:latin typeface="Cooper Std"/>
                <a:ea typeface="Cooper Std"/>
                <a:cs typeface="Cooper Std"/>
                <a:sym typeface="Cooper Std"/>
              </a:rPr>
              <a:t>moda</a:t>
            </a:r>
            <a:r>
              <a:t>                                 </a:t>
            </a:r>
            <a:r>
              <a:rPr>
                <a:latin typeface="Copperplate"/>
                <a:ea typeface="Copperplate"/>
                <a:cs typeface="Copperplate"/>
                <a:sym typeface="Copperplate"/>
              </a:rPr>
              <a:t>moda</a:t>
            </a: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moda</a:t>
            </a:r>
            <a:r>
              <a:t> </a:t>
            </a:r>
            <a:r>
              <a:rPr>
                <a:latin typeface="Dancing Script OT"/>
                <a:ea typeface="Dancing Script OT"/>
                <a:cs typeface="Dancing Script OT"/>
                <a:sym typeface="Dancing Script OT"/>
              </a:rPr>
              <a:t>moda </a:t>
            </a:r>
            <a:r>
              <a:rPr>
                <a:latin typeface="Didot"/>
                <a:ea typeface="Didot"/>
                <a:cs typeface="Didot"/>
                <a:sym typeface="Didot"/>
              </a:rPr>
              <a:t>mod</a:t>
            </a:r>
            <a:endParaRPr>
              <a:latin typeface="Dancing Script OT"/>
              <a:ea typeface="Dancing Script OT"/>
              <a:cs typeface="Dancing Script OT"/>
              <a:sym typeface="Dancing Script OT"/>
            </a:endParaRP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rPr>
                <a:latin typeface="Eccentric Std"/>
                <a:ea typeface="Eccentric Std"/>
                <a:cs typeface="Eccentric Std"/>
                <a:sym typeface="Eccentric Std"/>
              </a:rPr>
              <a:t>moda</a:t>
            </a:r>
            <a:r>
              <a:t> </a:t>
            </a:r>
            <a:r>
              <a:rPr>
                <a:latin typeface="Futura"/>
                <a:ea typeface="Futura"/>
                <a:cs typeface="Futura"/>
                <a:sym typeface="Futura"/>
              </a:rPr>
              <a:t>moda</a:t>
            </a:r>
            <a:r>
              <a:t> </a:t>
            </a:r>
            <a:r>
              <a:rPr>
                <a:latin typeface="Garamond Premier Pro"/>
                <a:ea typeface="Garamond Premier Pro"/>
                <a:cs typeface="Garamond Premier Pro"/>
                <a:sym typeface="Garamond Premier Pro"/>
              </a:rPr>
              <a:t>moda</a:t>
            </a:r>
            <a:r>
              <a:t>  </a:t>
            </a:r>
            <a:r>
              <a:rPr>
                <a:latin typeface="Generally Speaking"/>
                <a:ea typeface="Generally Speaking"/>
                <a:cs typeface="Generally Speaking"/>
                <a:sym typeface="Generally Speaking"/>
              </a:rPr>
              <a:t>moda</a:t>
            </a:r>
            <a:r>
              <a:t> </a:t>
            </a:r>
            <a:r>
              <a:rPr>
                <a:latin typeface="Geneva"/>
                <a:ea typeface="Geneva"/>
                <a:cs typeface="Geneva"/>
                <a:sym typeface="Geneva"/>
              </a:rPr>
              <a:t>moda</a:t>
            </a:r>
            <a:r>
              <a:t> 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moda</a:t>
            </a:r>
            <a:r>
              <a:t>  </a:t>
            </a:r>
            <a:r>
              <a:rPr>
                <a:latin typeface="Giddyup Std"/>
                <a:ea typeface="Giddyup Std"/>
                <a:cs typeface="Giddyup Std"/>
                <a:sym typeface="Giddyup Std"/>
              </a:rPr>
              <a:t>moda</a:t>
            </a:r>
            <a:r>
              <a:t>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moda</a:t>
            </a:r>
            <a:r>
              <a:t> </a:t>
            </a:r>
            <a:r>
              <a:rPr>
                <a:latin typeface="Grand Hotel"/>
                <a:ea typeface="Grand Hotel"/>
                <a:cs typeface="Grand Hotel"/>
                <a:sym typeface="Grand Hotel"/>
              </a:rPr>
              <a:t>moda </a:t>
            </a:r>
            <a:r>
              <a:rPr>
                <a:latin typeface="Great Vibes"/>
                <a:ea typeface="Great Vibes"/>
                <a:cs typeface="Great Vibes"/>
                <a:sym typeface="Great Vibes"/>
              </a:rPr>
              <a:t>moda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moda </a:t>
            </a:r>
            <a:r>
              <a:rPr>
                <a:latin typeface="Herculanum"/>
                <a:ea typeface="Herculanum"/>
                <a:cs typeface="Herculanum"/>
                <a:sym typeface="Herculanum"/>
              </a:rPr>
              <a:t>mo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algn="just">
              <a:defRPr>
                <a:solidFill>
                  <a:srgbClr val="FFFFFF"/>
                </a:solidFill>
              </a:defRPr>
            </a:pPr>
            <a:r>
              <a:rPr>
                <a:latin typeface="Hobo Std"/>
                <a:ea typeface="Hobo Std"/>
                <a:cs typeface="Hobo Std"/>
                <a:sym typeface="Hobo Std"/>
              </a:rPr>
              <a:t>moda</a:t>
            </a:r>
            <a:r>
              <a:t> </a:t>
            </a:r>
            <a:r>
              <a:rPr>
                <a:latin typeface="Hoefler Text"/>
                <a:ea typeface="Hoefler Text"/>
                <a:cs typeface="Hoefler Text"/>
                <a:sym typeface="Hoefler Text"/>
              </a:rPr>
              <a:t>moda</a:t>
            </a:r>
            <a:r>
              <a:t> </a:t>
            </a:r>
            <a:r>
              <a:rPr>
                <a:latin typeface="Impact"/>
                <a:ea typeface="Impact"/>
                <a:cs typeface="Impact"/>
                <a:sym typeface="Impact"/>
              </a:rPr>
              <a:t>moda</a:t>
            </a:r>
            <a:r>
              <a:t>  </a:t>
            </a: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moda</a:t>
            </a:r>
            <a:r>
              <a:t> </a:t>
            </a:r>
            <a:r>
              <a:rPr>
                <a:latin typeface="Kaushan Script"/>
                <a:ea typeface="Kaushan Script"/>
                <a:cs typeface="Kaushan Script"/>
                <a:sym typeface="Kaushan Script"/>
              </a:rPr>
              <a:t>moda</a:t>
            </a:r>
            <a:r>
              <a:t> </a:t>
            </a:r>
            <a:r>
              <a:rPr>
                <a:latin typeface="Keep Calm"/>
                <a:ea typeface="Keep Calm"/>
                <a:cs typeface="Keep Calm"/>
                <a:sym typeface="Keep Calm"/>
              </a:rPr>
              <a:t>moda </a:t>
            </a:r>
            <a:r>
              <a:t> </a:t>
            </a:r>
            <a:r>
              <a:rPr>
                <a:latin typeface="Keveat sandaalit"/>
                <a:ea typeface="Keveat sandaalit"/>
                <a:cs typeface="Keveat sandaalit"/>
                <a:sym typeface="Keveat sandaalit"/>
              </a:rPr>
              <a:t>moda</a:t>
            </a:r>
            <a:r>
              <a:t> </a:t>
            </a:r>
            <a:r>
              <a:rPr>
                <a:latin typeface="League Gothic"/>
                <a:ea typeface="League Gothic"/>
                <a:cs typeface="League Gothic"/>
                <a:sym typeface="League Gothic"/>
              </a:rPr>
              <a:t>moda</a:t>
            </a:r>
            <a:r>
              <a:t> </a:t>
            </a:r>
            <a:r>
              <a:rPr>
                <a:latin typeface="Letter Gothic Std Medium"/>
                <a:ea typeface="Letter Gothic Std Medium"/>
                <a:cs typeface="Letter Gothic Std Medium"/>
                <a:sym typeface="Letter Gothic Std Medium"/>
              </a:rPr>
              <a:t>moda </a:t>
            </a:r>
            <a:r>
              <a:rPr>
                <a:latin typeface="Lithos Pro"/>
                <a:ea typeface="Lithos Pro"/>
                <a:cs typeface="Lithos Pro"/>
                <a:sym typeface="Lithos Pro"/>
              </a:rPr>
              <a:t>moda </a:t>
            </a:r>
            <a:r>
              <a:rPr>
                <a:latin typeface="Lobster 1.3"/>
                <a:ea typeface="Lobster 1.3"/>
                <a:cs typeface="Lobster 1.3"/>
                <a:sym typeface="Lobster 1.3"/>
              </a:rPr>
              <a:t>m</a:t>
            </a:r>
            <a:endParaRPr>
              <a:latin typeface="Lobster 1.3"/>
              <a:ea typeface="Lobster 1.3"/>
              <a:cs typeface="Lobster 1.3"/>
              <a:sym typeface="Lobster 1.3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8838164" y="5466255"/>
            <a:ext cx="6024930" cy="2656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15900">
                <a:solidFill>
                  <a:srgbClr val="F7D5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Moda</a:t>
            </a:r>
          </a:p>
        </p:txBody>
      </p:sp>
      <p:pic>
        <p:nvPicPr>
          <p:cNvPr id="174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41272" y="11958694"/>
            <a:ext cx="1465725" cy="14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1860178" y="448833"/>
            <a:ext cx="5009516" cy="377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1000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</a:lstStyle>
          <a:p>
            <a:pPr/>
            <a:r>
              <a:t>Nicho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png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42744" y="-687414"/>
            <a:ext cx="24469488" cy="163129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12523193" y="1629113"/>
            <a:ext cx="8941903" cy="5122180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13049440" y="2274128"/>
            <a:ext cx="7889410" cy="398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R$ 13 mi</a:t>
            </a:r>
          </a:p>
          <a:p>
            <a: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2 dias de rodada</a:t>
            </a:r>
          </a:p>
          <a:p>
            <a: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de negócios em PE</a:t>
            </a:r>
          </a:p>
        </p:txBody>
      </p:sp>
      <p:pic>
        <p:nvPicPr>
          <p:cNvPr id="180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41272" y="11958694"/>
            <a:ext cx="1465725" cy="14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1970366" y="4296910"/>
            <a:ext cx="8941903" cy="5122180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2294194" y="4865092"/>
            <a:ext cx="8294247" cy="398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R$ 42 bi</a:t>
            </a:r>
          </a:p>
          <a:p>
            <a: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em vendas no Brasil no ano de 2014</a:t>
            </a:r>
          </a:p>
        </p:txBody>
      </p:sp>
      <p:sp>
        <p:nvSpPr>
          <p:cNvPr id="183" name="Shape 183"/>
          <p:cNvSpPr/>
          <p:nvPr/>
        </p:nvSpPr>
        <p:spPr>
          <a:xfrm>
            <a:off x="11860877" y="7552025"/>
            <a:ext cx="8941903" cy="5122180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12070103" y="8120207"/>
            <a:ext cx="8523450" cy="3985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R$ 142,00</a:t>
            </a:r>
          </a:p>
          <a:p>
            <a: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Ticket médio de venda online em 2014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image.png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18407" y="-188423"/>
            <a:ext cx="24420814" cy="1409284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3739193" y="7197078"/>
            <a:ext cx="8941903" cy="5451686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3860601" y="7479162"/>
            <a:ext cx="8699087" cy="488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67%</a:t>
            </a:r>
          </a:p>
          <a:p>
            <a: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Não encontram referências de estilo em lojas físicas</a:t>
            </a:r>
          </a:p>
        </p:txBody>
      </p:sp>
      <p:pic>
        <p:nvPicPr>
          <p:cNvPr id="189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41272" y="11958694"/>
            <a:ext cx="1465725" cy="14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3329042" y="886149"/>
            <a:ext cx="8941903" cy="5436423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3652870" y="1160602"/>
            <a:ext cx="8294247" cy="488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84%</a:t>
            </a:r>
          </a:p>
          <a:p>
            <a:pPr>
              <a:defRPr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Pagariam mais caro em lojas físicas pelo design</a:t>
            </a:r>
          </a:p>
        </p:txBody>
      </p:sp>
      <p:sp>
        <p:nvSpPr>
          <p:cNvPr id="192" name="Shape 192"/>
          <p:cNvSpPr/>
          <p:nvPr/>
        </p:nvSpPr>
        <p:spPr>
          <a:xfrm>
            <a:off x="13661913" y="3015245"/>
            <a:ext cx="8941902" cy="6675625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13871139" y="3287629"/>
            <a:ext cx="8523450" cy="613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62 </a:t>
            </a:r>
            <a:r>
              <a:rPr sz="6000"/>
              <a:t>pessoas</a:t>
            </a:r>
          </a:p>
          <a:p>
            <a:pPr>
              <a:defRPr sz="5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Apontaram falha nas informações de tamanho e qualidade como maior problema das compras online</a:t>
            </a:r>
          </a:p>
        </p:txBody>
      </p:sp>
      <p:sp>
        <p:nvSpPr>
          <p:cNvPr id="194" name="Shape 194"/>
          <p:cNvSpPr/>
          <p:nvPr/>
        </p:nvSpPr>
        <p:spPr>
          <a:xfrm>
            <a:off x="19758775" y="9668623"/>
            <a:ext cx="2814837" cy="559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197 respostas</a:t>
            </a:r>
          </a:p>
        </p:txBody>
      </p:sp>
      <p:sp>
        <p:nvSpPr>
          <p:cNvPr id="195" name="Shape 195"/>
          <p:cNvSpPr/>
          <p:nvPr/>
        </p:nvSpPr>
        <p:spPr>
          <a:xfrm>
            <a:off x="9807728" y="12664764"/>
            <a:ext cx="2925962" cy="559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270 respostas</a:t>
            </a:r>
          </a:p>
        </p:txBody>
      </p:sp>
      <p:sp>
        <p:nvSpPr>
          <p:cNvPr id="196" name="Shape 196"/>
          <p:cNvSpPr/>
          <p:nvPr/>
        </p:nvSpPr>
        <p:spPr>
          <a:xfrm>
            <a:off x="9383959" y="6368300"/>
            <a:ext cx="2925962" cy="559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270 respostas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18407" y="-188423"/>
            <a:ext cx="24420814" cy="1409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la_log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41272" y="11958694"/>
            <a:ext cx="1465725" cy="1465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G_1427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2300" y="1460868"/>
            <a:ext cx="14392352" cy="107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13124761" y="2649533"/>
            <a:ext cx="8941903" cy="3868171"/>
          </a:xfrm>
          <a:prstGeom prst="rect">
            <a:avLst/>
          </a:prstGeom>
          <a:solidFill>
            <a:srgbClr val="7A647F">
              <a:alpha val="9161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13333989" y="3210474"/>
            <a:ext cx="8523449" cy="2746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Ayla Ketlen</a:t>
            </a:r>
          </a:p>
          <a:p>
            <a:pPr>
              <a:defRPr sz="7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Bagageiro de Chita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